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B4C71EC6-210F-42DE-9C53-41977AD35B3D}" type="datetimeFigureOut">
              <a:rPr lang="ru-RU" smtClean="0"/>
              <a:t>15.11.2018</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15.11.2018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15.11.2018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15.11.2018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15.11.2018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15.11.2018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15.11.2018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15.11.2018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15.11.2018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15.11.2018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15.11.2018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t>15.11.2018</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87624" y="404664"/>
            <a:ext cx="6777318" cy="1731982"/>
          </a:xfrm>
        </p:spPr>
        <p:txBody>
          <a:bodyPr/>
          <a:lstStyle/>
          <a:p>
            <a:r>
              <a:rPr lang="en-US" dirty="0" err="1" smtClean="0"/>
              <a:t>Mavzu</a:t>
            </a:r>
            <a:r>
              <a:rPr lang="en-US" dirty="0" smtClean="0"/>
              <a:t>: </a:t>
            </a:r>
            <a:r>
              <a:rPr lang="en-US" dirty="0" err="1" smtClean="0"/>
              <a:t>Yadro</a:t>
            </a:r>
            <a:endParaRPr lang="ru-RU" dirty="0"/>
          </a:p>
        </p:txBody>
      </p:sp>
      <p:sp>
        <p:nvSpPr>
          <p:cNvPr id="3" name="Подзаголовок 2"/>
          <p:cNvSpPr>
            <a:spLocks noGrp="1"/>
          </p:cNvSpPr>
          <p:nvPr>
            <p:ph type="subTitle" idx="1"/>
          </p:nvPr>
        </p:nvSpPr>
        <p:spPr>
          <a:xfrm>
            <a:off x="1115616" y="2420888"/>
            <a:ext cx="7128792" cy="3816424"/>
          </a:xfrm>
        </p:spPr>
        <p:txBody>
          <a:bodyPr anchor="ctr">
            <a:normAutofit/>
          </a:bodyPr>
          <a:lstStyle/>
          <a:p>
            <a:pPr marL="514350" indent="-514350">
              <a:buAutoNum type="arabicPeriod"/>
            </a:pPr>
            <a:r>
              <a:rPr lang="en-US" sz="4000" dirty="0" err="1" smtClean="0">
                <a:solidFill>
                  <a:schemeClr val="bg1"/>
                </a:solidFill>
              </a:rPr>
              <a:t>Hujayra</a:t>
            </a:r>
            <a:r>
              <a:rPr lang="en-US" sz="4000" dirty="0" smtClean="0">
                <a:solidFill>
                  <a:schemeClr val="bg1"/>
                </a:solidFill>
              </a:rPr>
              <a:t> </a:t>
            </a:r>
            <a:r>
              <a:rPr lang="en-US" sz="4000" dirty="0" err="1" smtClean="0">
                <a:solidFill>
                  <a:schemeClr val="bg1"/>
                </a:solidFill>
              </a:rPr>
              <a:t>yadrosi</a:t>
            </a:r>
            <a:r>
              <a:rPr lang="en-US" sz="4000" dirty="0" smtClean="0">
                <a:solidFill>
                  <a:schemeClr val="bg1"/>
                </a:solidFill>
              </a:rPr>
              <a:t>. </a:t>
            </a:r>
            <a:r>
              <a:rPr lang="en-US" sz="4000" dirty="0" err="1" smtClean="0">
                <a:solidFill>
                  <a:schemeClr val="bg1"/>
                </a:solidFill>
              </a:rPr>
              <a:t>Yadro</a:t>
            </a:r>
            <a:r>
              <a:rPr lang="en-US" sz="4000" dirty="0" smtClean="0">
                <a:solidFill>
                  <a:schemeClr val="bg1"/>
                </a:solidFill>
              </a:rPr>
              <a:t> </a:t>
            </a:r>
            <a:r>
              <a:rPr lang="en-US" sz="4000" dirty="0" err="1" smtClean="0">
                <a:solidFill>
                  <a:schemeClr val="bg1"/>
                </a:solidFill>
              </a:rPr>
              <a:t>va</a:t>
            </a:r>
            <a:r>
              <a:rPr lang="en-US" sz="4000" dirty="0" smtClean="0">
                <a:solidFill>
                  <a:schemeClr val="bg1"/>
                </a:solidFill>
              </a:rPr>
              <a:t> </a:t>
            </a:r>
            <a:r>
              <a:rPr lang="en-US" sz="4000" dirty="0" err="1" smtClean="0">
                <a:solidFill>
                  <a:schemeClr val="bg1"/>
                </a:solidFill>
              </a:rPr>
              <a:t>sitoplazma</a:t>
            </a:r>
            <a:endParaRPr lang="en-US" sz="4000" dirty="0" smtClean="0">
              <a:solidFill>
                <a:schemeClr val="bg1"/>
              </a:solidFill>
            </a:endParaRPr>
          </a:p>
          <a:p>
            <a:pPr marL="514350" indent="-514350">
              <a:buAutoNum type="arabicPeriod"/>
            </a:pPr>
            <a:r>
              <a:rPr lang="en-US" sz="4000" dirty="0" err="1" smtClean="0">
                <a:solidFill>
                  <a:schemeClr val="bg1"/>
                </a:solidFill>
              </a:rPr>
              <a:t>Karioplazmaning</a:t>
            </a:r>
            <a:r>
              <a:rPr lang="en-US" sz="4000" dirty="0" smtClean="0">
                <a:solidFill>
                  <a:schemeClr val="bg1"/>
                </a:solidFill>
              </a:rPr>
              <a:t> </a:t>
            </a:r>
            <a:r>
              <a:rPr lang="en-US" sz="4000" dirty="0" err="1" smtClean="0">
                <a:solidFill>
                  <a:schemeClr val="bg1"/>
                </a:solidFill>
              </a:rPr>
              <a:t>tuzilishi</a:t>
            </a:r>
            <a:endParaRPr lang="en-US" sz="4000" dirty="0" smtClean="0">
              <a:solidFill>
                <a:schemeClr val="bg1"/>
              </a:solidFill>
            </a:endParaRPr>
          </a:p>
          <a:p>
            <a:pPr marL="514350" indent="-514350">
              <a:buAutoNum type="arabicPeriod"/>
            </a:pPr>
            <a:r>
              <a:rPr lang="en-US" sz="4000" dirty="0" err="1" smtClean="0">
                <a:solidFill>
                  <a:schemeClr val="bg1"/>
                </a:solidFill>
              </a:rPr>
              <a:t>Yadro</a:t>
            </a:r>
            <a:r>
              <a:rPr lang="en-US" sz="4000" dirty="0" smtClean="0">
                <a:solidFill>
                  <a:schemeClr val="bg1"/>
                </a:solidFill>
              </a:rPr>
              <a:t> </a:t>
            </a:r>
            <a:r>
              <a:rPr lang="en-US" sz="4000" dirty="0" err="1" smtClean="0">
                <a:solidFill>
                  <a:schemeClr val="bg1"/>
                </a:solidFill>
              </a:rPr>
              <a:t>va</a:t>
            </a:r>
            <a:r>
              <a:rPr lang="en-US" sz="4000" dirty="0" smtClean="0">
                <a:solidFill>
                  <a:schemeClr val="bg1"/>
                </a:solidFill>
              </a:rPr>
              <a:t> </a:t>
            </a:r>
            <a:r>
              <a:rPr lang="en-US" sz="4000" dirty="0" err="1" smtClean="0">
                <a:solidFill>
                  <a:schemeClr val="bg1"/>
                </a:solidFill>
              </a:rPr>
              <a:t>yadrochaning</a:t>
            </a:r>
            <a:r>
              <a:rPr lang="en-US" sz="4000" dirty="0" smtClean="0">
                <a:solidFill>
                  <a:schemeClr val="bg1"/>
                </a:solidFill>
              </a:rPr>
              <a:t> </a:t>
            </a:r>
            <a:r>
              <a:rPr lang="en-US" sz="4000" dirty="0" err="1" smtClean="0">
                <a:solidFill>
                  <a:schemeClr val="bg1"/>
                </a:solidFill>
              </a:rPr>
              <a:t>kimyoviy</a:t>
            </a:r>
            <a:r>
              <a:rPr lang="en-US" sz="4000" dirty="0" smtClean="0">
                <a:solidFill>
                  <a:schemeClr val="bg1"/>
                </a:solidFill>
              </a:rPr>
              <a:t> </a:t>
            </a:r>
            <a:r>
              <a:rPr lang="en-US" sz="4000" dirty="0" err="1" smtClean="0">
                <a:solidFill>
                  <a:schemeClr val="bg1"/>
                </a:solidFill>
              </a:rPr>
              <a:t>tarkibi</a:t>
            </a:r>
            <a:endParaRPr lang="ru-RU" sz="4000" dirty="0">
              <a:solidFill>
                <a:schemeClr val="bg1"/>
              </a:solidFill>
            </a:endParaRPr>
          </a:p>
        </p:txBody>
      </p:sp>
    </p:spTree>
    <p:extLst>
      <p:ext uri="{BB962C8B-B14F-4D97-AF65-F5344CB8AC3E}">
        <p14:creationId xmlns:p14="http://schemas.microsoft.com/office/powerpoint/2010/main" val="40015283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7704" y="332656"/>
            <a:ext cx="5760639" cy="6335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02774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435280" cy="6552728"/>
          </a:xfrm>
        </p:spPr>
        <p:txBody>
          <a:bodyPr/>
          <a:lstStyle/>
          <a:p>
            <a:pPr marL="0" indent="0">
              <a:buNone/>
            </a:pPr>
            <a:r>
              <a:rPr lang="en-US" dirty="0" smtClean="0"/>
              <a:t>	</a:t>
            </a:r>
            <a:endParaRPr lang="ru-RU" dirty="0"/>
          </a:p>
        </p:txBody>
      </p:sp>
      <p:sp>
        <p:nvSpPr>
          <p:cNvPr id="2" name="Прямоугольник 1"/>
          <p:cNvSpPr/>
          <p:nvPr/>
        </p:nvSpPr>
        <p:spPr>
          <a:xfrm>
            <a:off x="611560" y="466218"/>
            <a:ext cx="7848872" cy="6617196"/>
          </a:xfrm>
          <a:prstGeom prst="rect">
            <a:avLst/>
          </a:prstGeom>
        </p:spPr>
        <p:txBody>
          <a:bodyPr wrap="square" anchor="ctr">
            <a:spAutoFit/>
          </a:bodyPr>
          <a:lstStyle/>
          <a:p>
            <a:pPr algn="ctr"/>
            <a:r>
              <a:rPr lang="en-US" dirty="0" smtClean="0"/>
              <a:t>	</a:t>
            </a:r>
            <a:r>
              <a:rPr lang="sq-AL" sz="4000" dirty="0" smtClean="0">
                <a:latin typeface="Times New Roman" pitchFamily="18" charset="0"/>
                <a:cs typeface="Times New Roman" pitchFamily="18" charset="0"/>
              </a:rPr>
              <a:t>Birinchi </a:t>
            </a:r>
            <a:r>
              <a:rPr lang="sq-AL" sz="4000" dirty="0">
                <a:latin typeface="Times New Roman" pitchFamily="18" charset="0"/>
                <a:cs typeface="Times New Roman" pitchFamily="18" charset="0"/>
              </a:rPr>
              <a:t>marta </a:t>
            </a:r>
            <a:r>
              <a:rPr lang="uz-Latn-UZ" sz="4000" dirty="0">
                <a:latin typeface="Times New Roman" pitchFamily="18" charset="0"/>
                <a:cs typeface="Times New Roman" pitchFamily="18" charset="0"/>
              </a:rPr>
              <a:t>Angliyalik </a:t>
            </a:r>
            <a:r>
              <a:rPr lang="uz-Latn-UZ" sz="4000" b="1" dirty="0">
                <a:latin typeface="Times New Roman" pitchFamily="18" charset="0"/>
                <a:cs typeface="Times New Roman" pitchFamily="18" charset="0"/>
              </a:rPr>
              <a:t>Ro­bert Broun</a:t>
            </a:r>
            <a:r>
              <a:rPr lang="uz-Latn-UZ" sz="4000" dirty="0">
                <a:latin typeface="Times New Roman" pitchFamily="18" charset="0"/>
                <a:cs typeface="Times New Roman" pitchFamily="18" charset="0"/>
              </a:rPr>
              <a:t>   1833 yili arxideya  o’simligining hujayra yadrosini birinchi marta har tomonlama  o’rgandi va u hujayraning asosiy komponentlaridan biri ekanligini isbotlab berdi.</a:t>
            </a:r>
            <a:endParaRPr lang="ru-RU" sz="4000" dirty="0">
              <a:latin typeface="Times New Roman" pitchFamily="18" charset="0"/>
              <a:cs typeface="Times New Roman" pitchFamily="18" charset="0"/>
            </a:endParaRPr>
          </a:p>
          <a:p>
            <a:endParaRPr lang="en-US" dirty="0" smtClean="0"/>
          </a:p>
          <a:p>
            <a:endParaRPr lang="en-US" dirty="0"/>
          </a:p>
          <a:p>
            <a:endParaRPr lang="en-US" dirty="0" smtClean="0"/>
          </a:p>
          <a:p>
            <a:endParaRPr lang="en-US" dirty="0"/>
          </a:p>
          <a:p>
            <a:endParaRPr lang="en-US" dirty="0" smtClean="0"/>
          </a:p>
          <a:p>
            <a:endParaRPr lang="en-US" dirty="0" smtClean="0"/>
          </a:p>
          <a:p>
            <a:endParaRPr lang="en-US" dirty="0"/>
          </a:p>
          <a:p>
            <a:endParaRPr lang="ru-RU" dirty="0"/>
          </a:p>
        </p:txBody>
      </p:sp>
    </p:spTree>
    <p:extLst>
      <p:ext uri="{BB962C8B-B14F-4D97-AF65-F5344CB8AC3E}">
        <p14:creationId xmlns:p14="http://schemas.microsoft.com/office/powerpoint/2010/main" val="24833376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fontScale="92500"/>
          </a:bodyPr>
          <a:lstStyle/>
          <a:p>
            <a:r>
              <a:rPr lang="sq-AL" dirty="0"/>
              <a:t>Yadroning shakllari har xil va ko’pchilik hollarda hujayraning shakliga mos keladi. Dumaloq hujayralarda yadro dumaloq, cho’ziqlarda, masalan silliq muskul hujayralarda yadro ham cho’ziq bo’ladi. Lekin ko’pchilik shoxlangan hujayralarida, masalan nerv hujayralarda yadro odatda dumaloq bo’ladi.</a:t>
            </a:r>
            <a:endParaRPr lang="ru-RU" dirty="0"/>
          </a:p>
          <a:p>
            <a:r>
              <a:rPr lang="sq-AL" dirty="0"/>
              <a:t>	Yadroni soni turli hujayralarda turlicha bo’ladi, bir yadroli hujayralar tipik bo’ladi. Ammo, ba’zi jigar va togay hujayralari ikki yadroli, ko’ndalang yo’lli muskul tolalari ko’p yadroli, suv o’tlaridan vasheriya hujayralari xattoki bir necha yuz yadroli bo’lishi mumkin.</a:t>
            </a:r>
            <a:endParaRPr lang="ru-RU" dirty="0"/>
          </a:p>
          <a:p>
            <a:endParaRPr lang="ru-RU" dirty="0"/>
          </a:p>
        </p:txBody>
      </p:sp>
      <p:sp>
        <p:nvSpPr>
          <p:cNvPr id="2" name="Заголовок 1"/>
          <p:cNvSpPr>
            <a:spLocks noGrp="1"/>
          </p:cNvSpPr>
          <p:nvPr>
            <p:ph type="title"/>
          </p:nvPr>
        </p:nvSpPr>
        <p:spPr>
          <a:xfrm>
            <a:off x="467544" y="0"/>
            <a:ext cx="7977209" cy="1624406"/>
          </a:xfrm>
        </p:spPr>
        <p:txBody>
          <a:bodyPr/>
          <a:lstStyle/>
          <a:p>
            <a:pPr>
              <a:spcAft>
                <a:spcPts val="0"/>
              </a:spcAft>
            </a:pPr>
            <a:r>
              <a:rPr lang="en-US" sz="3600" b="1" dirty="0" smtClean="0">
                <a:latin typeface="Times New Roman"/>
                <a:ea typeface="Times New Roman"/>
                <a:cs typeface="Times New Roman"/>
              </a:rPr>
              <a:t/>
            </a:r>
            <a:br>
              <a:rPr lang="en-US" sz="3600" b="1" dirty="0" smtClean="0">
                <a:latin typeface="Times New Roman"/>
                <a:ea typeface="Times New Roman"/>
                <a:cs typeface="Times New Roman"/>
              </a:rPr>
            </a:br>
            <a:r>
              <a:rPr lang="sq-AL" sz="3600" b="1" dirty="0" smtClean="0">
                <a:latin typeface="Times New Roman"/>
                <a:ea typeface="Times New Roman"/>
                <a:cs typeface="Times New Roman"/>
              </a:rPr>
              <a:t>Yadroning </a:t>
            </a:r>
            <a:r>
              <a:rPr lang="sq-AL" sz="3600" b="1" dirty="0">
                <a:latin typeface="Times New Roman"/>
                <a:ea typeface="Times New Roman"/>
                <a:cs typeface="Times New Roman"/>
              </a:rPr>
              <a:t>shakli, soni </a:t>
            </a:r>
            <a:r>
              <a:rPr lang="sq-AL" sz="3600" b="1" dirty="0" smtClean="0">
                <a:latin typeface="Times New Roman"/>
                <a:ea typeface="Times New Roman"/>
                <a:cs typeface="Times New Roman"/>
              </a:rPr>
              <a:t>va</a:t>
            </a:r>
            <a:endParaRPr lang="ru-RU" dirty="0"/>
          </a:p>
        </p:txBody>
      </p:sp>
    </p:spTree>
    <p:extLst>
      <p:ext uri="{BB962C8B-B14F-4D97-AF65-F5344CB8AC3E}">
        <p14:creationId xmlns:p14="http://schemas.microsoft.com/office/powerpoint/2010/main" val="26834116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628800"/>
            <a:ext cx="8928991" cy="5229199"/>
          </a:xfrm>
        </p:spPr>
        <p:txBody>
          <a:bodyPr anchor="ctr">
            <a:noAutofit/>
          </a:bodyPr>
          <a:lstStyle/>
          <a:p>
            <a:pPr marL="0" indent="0">
              <a:buNone/>
            </a:pPr>
            <a:r>
              <a:rPr lang="en-US" sz="2800" dirty="0" smtClean="0"/>
              <a:t>	</a:t>
            </a:r>
            <a:r>
              <a:rPr lang="sq-AL" sz="2800" dirty="0" smtClean="0"/>
              <a:t>Yadro-sitoplazma </a:t>
            </a:r>
            <a:r>
              <a:rPr lang="sq-AL" sz="2800" dirty="0"/>
              <a:t>munosabati deganda yadroning xajmini, sitoplazma xajmiga nisbati tushiniladi. Bu ma’lum tip hujayralarda, muayyan sharoidda o’zgarmas bo’ladi. Buning ma’nosi shuki, ma’lum xajm yadro, ma’lum massa sitoplazmani kontrol qilish qobiliyatiga ega bo’ladi. Ma’lumki, zigota maydalanayotganda borgan sari kichik o’lchamli blastomerlar hosil bo’lib boradi, ammo yadro bilan sitoplazma xajmi o’rtasidagi nisbat doim saqlanadi.</a:t>
            </a:r>
            <a:endParaRPr lang="ru-RU" sz="2800" dirty="0"/>
          </a:p>
          <a:p>
            <a:endParaRPr lang="ru-RU" sz="2800" dirty="0"/>
          </a:p>
        </p:txBody>
      </p:sp>
      <p:sp>
        <p:nvSpPr>
          <p:cNvPr id="2" name="Заголовок 1"/>
          <p:cNvSpPr>
            <a:spLocks noGrp="1"/>
          </p:cNvSpPr>
          <p:nvPr>
            <p:ph type="title"/>
          </p:nvPr>
        </p:nvSpPr>
        <p:spPr>
          <a:xfrm>
            <a:off x="467544" y="260648"/>
            <a:ext cx="7828271" cy="1152128"/>
          </a:xfrm>
        </p:spPr>
        <p:txBody>
          <a:bodyPr/>
          <a:lstStyle/>
          <a:p>
            <a:r>
              <a:rPr lang="en-US" b="1" dirty="0" smtClean="0">
                <a:latin typeface="Times New Roman"/>
                <a:ea typeface="Times New Roman"/>
                <a:cs typeface="Times New Roman"/>
              </a:rPr>
              <a:t/>
            </a:r>
            <a:br>
              <a:rPr lang="en-US" b="1" dirty="0" smtClean="0">
                <a:latin typeface="Times New Roman"/>
                <a:ea typeface="Times New Roman"/>
                <a:cs typeface="Times New Roman"/>
              </a:rPr>
            </a:br>
            <a:r>
              <a:rPr lang="en-US" sz="3600" b="1" dirty="0" smtClean="0">
                <a:latin typeface="Times New Roman"/>
                <a:ea typeface="Times New Roman"/>
                <a:cs typeface="Times New Roman"/>
              </a:rPr>
              <a:t>Y</a:t>
            </a:r>
            <a:r>
              <a:rPr lang="sq-AL" sz="3600" b="1" dirty="0" smtClean="0">
                <a:latin typeface="Times New Roman"/>
                <a:ea typeface="Times New Roman"/>
                <a:cs typeface="Times New Roman"/>
              </a:rPr>
              <a:t>adro-sitoplazma munosabati </a:t>
            </a:r>
            <a:r>
              <a:rPr lang="ru-RU" sz="8800" b="1" dirty="0">
                <a:latin typeface="Peterburg Uzbek"/>
                <a:ea typeface="Times New Roman"/>
                <a:cs typeface="Times New Roman"/>
              </a:rPr>
              <a:t/>
            </a:r>
            <a:br>
              <a:rPr lang="ru-RU" sz="8800" b="1" dirty="0">
                <a:latin typeface="Peterburg Uzbek"/>
                <a:ea typeface="Times New Roman"/>
                <a:cs typeface="Times New Roman"/>
              </a:rPr>
            </a:br>
            <a:endParaRPr lang="ru-RU" dirty="0"/>
          </a:p>
        </p:txBody>
      </p:sp>
    </p:spTree>
    <p:extLst>
      <p:ext uri="{BB962C8B-B14F-4D97-AF65-F5344CB8AC3E}">
        <p14:creationId xmlns:p14="http://schemas.microsoft.com/office/powerpoint/2010/main" val="22020910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836712"/>
            <a:ext cx="8712968" cy="5760639"/>
          </a:xfrm>
        </p:spPr>
        <p:txBody>
          <a:bodyPr>
            <a:noAutofit/>
          </a:bodyPr>
          <a:lstStyle/>
          <a:p>
            <a:r>
              <a:rPr lang="sq-AL" sz="2800" dirty="0"/>
              <a:t>2 qavatli bo’ladi: ichki va tashqi yadro membranalaridan iborat. Ular orasida perinuklear  bo’shliq joylashadi. Tashqi yadro membranasi odatda endoplazmatik to’r kanallari bilan aloqada bo’ladi. Har bir membrana  elementar membrana tuzilishiga ega. </a:t>
            </a:r>
            <a:endParaRPr lang="ru-RU" sz="2800" dirty="0"/>
          </a:p>
          <a:p>
            <a:r>
              <a:rPr lang="sq-AL" sz="2800" dirty="0"/>
              <a:t>Yadro qobig’i juda ko’p teshiklarga (poraga) ega. Ular tashqi va ichki menbranalarni birikishidan hosil bo’ladi, ularning soni turlicha. </a:t>
            </a:r>
            <a:endParaRPr lang="ru-RU" sz="2800" dirty="0"/>
          </a:p>
          <a:p>
            <a:endParaRPr lang="ru-RU" sz="2800" dirty="0"/>
          </a:p>
        </p:txBody>
      </p:sp>
      <p:sp>
        <p:nvSpPr>
          <p:cNvPr id="2" name="Заголовок 1"/>
          <p:cNvSpPr>
            <a:spLocks noGrp="1"/>
          </p:cNvSpPr>
          <p:nvPr>
            <p:ph type="title"/>
          </p:nvPr>
        </p:nvSpPr>
        <p:spPr>
          <a:xfrm>
            <a:off x="1043608" y="260648"/>
            <a:ext cx="7329137" cy="554588"/>
          </a:xfrm>
        </p:spPr>
        <p:txBody>
          <a:bodyPr/>
          <a:lstStyle/>
          <a:p>
            <a:r>
              <a:rPr lang="sq-AL" sz="3600" b="1" dirty="0"/>
              <a:t>Yadro </a:t>
            </a:r>
            <a:r>
              <a:rPr lang="sq-AL" sz="3600" b="1" dirty="0" smtClean="0"/>
              <a:t>qobig’i</a:t>
            </a:r>
            <a:endParaRPr lang="ru-RU" sz="3600" dirty="0"/>
          </a:p>
        </p:txBody>
      </p:sp>
    </p:spTree>
    <p:extLst>
      <p:ext uri="{BB962C8B-B14F-4D97-AF65-F5344CB8AC3E}">
        <p14:creationId xmlns:p14="http://schemas.microsoft.com/office/powerpoint/2010/main" val="5912614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136904" cy="3816424"/>
          </a:xfrm>
        </p:spPr>
        <p:txBody>
          <a:bodyPr/>
          <a:lstStyle/>
          <a:p>
            <a:pPr marL="365760" lvl="0" indent="-365760">
              <a:spcBef>
                <a:spcPct val="20000"/>
              </a:spcBef>
            </a:pPr>
            <a:r>
              <a:rPr lang="sq-AL" sz="3200" dirty="0">
                <a:solidFill>
                  <a:prstClr val="black">
                    <a:lumMod val="85000"/>
                    <a:lumOff val="15000"/>
                  </a:prstClr>
                </a:solidFill>
                <a:ea typeface="+mn-ea"/>
                <a:cs typeface="+mn-cs"/>
              </a:rPr>
              <a:t>Bu teshiklar orqali karioplazma sitoplazma bilan bevosita kontakt (aloqada) da bo’ladi. Teshiklar oruali ancha katta molekulali nukleozitlar, nukleotidlar, aminokislota va oqsillar oson o’ta oladi. Shunday qilib, sitoplazma va yadro o’rtasida aktiv almashinuv amalga oshadi.</a:t>
            </a:r>
            <a:r>
              <a:rPr lang="ru-RU" sz="3200" dirty="0">
                <a:solidFill>
                  <a:prstClr val="black">
                    <a:lumMod val="85000"/>
                    <a:lumOff val="15000"/>
                  </a:prstClr>
                </a:solidFill>
                <a:ea typeface="+mn-ea"/>
                <a:cs typeface="+mn-cs"/>
              </a:rPr>
              <a:t/>
            </a:r>
            <a:br>
              <a:rPr lang="ru-RU" sz="3200" dirty="0">
                <a:solidFill>
                  <a:prstClr val="black">
                    <a:lumMod val="85000"/>
                    <a:lumOff val="15000"/>
                  </a:prstClr>
                </a:solidFill>
                <a:ea typeface="+mn-ea"/>
                <a:cs typeface="+mn-cs"/>
              </a:rPr>
            </a:br>
            <a:endParaRPr lang="ru-RU" sz="3200"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87824" y="4200857"/>
            <a:ext cx="3133334" cy="2657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04222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980728"/>
            <a:ext cx="8568951" cy="5544615"/>
          </a:xfrm>
        </p:spPr>
        <p:txBody>
          <a:bodyPr>
            <a:normAutofit fontScale="85000" lnSpcReduction="20000"/>
          </a:bodyPr>
          <a:lstStyle/>
          <a:p>
            <a:r>
              <a:rPr lang="sq-AL" dirty="0"/>
              <a:t>Yadroning kimyoviy tuzilishini o’rganishda ultratsentrifuga yordamida yemirilgan hujayralardan yadrolarning toza fraksiyasini ajratishga erishildi, ular kimyoviy analiz qilinib, alohida komponentlarni nisbatlari aniqlandi.</a:t>
            </a:r>
            <a:endParaRPr lang="ru-RU" dirty="0"/>
          </a:p>
          <a:p>
            <a:r>
              <a:rPr lang="sq-AL" dirty="0"/>
              <a:t>	Yadroning quruq moddasini asosiy massasini 70-96%ini oqsillar va nuklein kislotalar tashkil qiladi; undan tashqari yadroda lipidlar va boshqa sitoplazmaga xos moddalar bo’ladi.</a:t>
            </a:r>
            <a:endParaRPr lang="ru-RU" dirty="0"/>
          </a:p>
          <a:p>
            <a:r>
              <a:rPr lang="sq-AL" dirty="0"/>
              <a:t>	Yadro oqsillari 2 tipda bo’ladi. 1). gistonlar yoki protaminlar - asosiy oqsillar. Protaminlar baliklarni spermasida, boshqa hamma hujayralarda esa gistonlar topilgan. Yadrodagi gistonlarni mikdori nisbatan doimiy va DNK mikdoriga proporsional o’zgaradi. DNK bilan ular dezoksiribonukleoproteinlarni hosil qiladi.	2).yuqoriroq molekulyar og’irlikka ega bo’lgan kislotali oqsillarning yadrodagi miqdori turlicha bo’lishi mumkin.[1]</a:t>
            </a:r>
            <a:endParaRPr lang="ru-RU" dirty="0"/>
          </a:p>
          <a:p>
            <a:r>
              <a:rPr lang="sq-AL" dirty="0"/>
              <a:t>	 Asosli oqsillar yadro xromatini tarkibiga kiradi; kislotali oqsillar esa ko’proq yadro qobiqlarida, yadrochada va karioplazmada bo’ladi.</a:t>
            </a:r>
            <a:endParaRPr lang="ru-RU" dirty="0"/>
          </a:p>
          <a:p>
            <a:r>
              <a:rPr lang="sq-AL" dirty="0"/>
              <a:t>	Lipidlar miqdori juda oz bo’lib, asosan yadro qobig’ida joylashadi. </a:t>
            </a:r>
            <a:endParaRPr lang="ru-RU" dirty="0"/>
          </a:p>
          <a:p>
            <a:r>
              <a:rPr lang="sq-AL" dirty="0"/>
              <a:t>Mineral moddalardan yadroda fosfor, kaliy, natriy, kalsiy va magniylar topilgan.</a:t>
            </a:r>
            <a:endParaRPr lang="ru-RU" dirty="0"/>
          </a:p>
          <a:p>
            <a:endParaRPr lang="ru-RU" dirty="0"/>
          </a:p>
        </p:txBody>
      </p:sp>
      <p:sp>
        <p:nvSpPr>
          <p:cNvPr id="2" name="Заголовок 1"/>
          <p:cNvSpPr>
            <a:spLocks noGrp="1"/>
          </p:cNvSpPr>
          <p:nvPr>
            <p:ph type="title"/>
          </p:nvPr>
        </p:nvSpPr>
        <p:spPr>
          <a:xfrm>
            <a:off x="683568" y="188640"/>
            <a:ext cx="7761185" cy="648072"/>
          </a:xfrm>
        </p:spPr>
        <p:txBody>
          <a:bodyPr/>
          <a:lstStyle/>
          <a:p>
            <a:pPr algn="just">
              <a:spcAft>
                <a:spcPts val="0"/>
              </a:spcAft>
            </a:pPr>
            <a:r>
              <a:rPr lang="sq-AL" sz="3600" dirty="0">
                <a:latin typeface="Times New Roman CYR"/>
                <a:ea typeface="Times New Roman"/>
              </a:rPr>
              <a:t>Yadroning  kimyoviy tuzilishini biladi</a:t>
            </a:r>
            <a:r>
              <a:rPr lang="ru-RU" sz="3600" dirty="0">
                <a:ea typeface="Times New Roman"/>
              </a:rPr>
              <a:t/>
            </a:r>
            <a:br>
              <a:rPr lang="ru-RU" sz="3600" dirty="0">
                <a:ea typeface="Times New Roman"/>
              </a:rPr>
            </a:br>
            <a:endParaRPr lang="ru-RU" sz="3600" dirty="0"/>
          </a:p>
        </p:txBody>
      </p:sp>
    </p:spTree>
    <p:extLst>
      <p:ext uri="{BB962C8B-B14F-4D97-AF65-F5344CB8AC3E}">
        <p14:creationId xmlns:p14="http://schemas.microsoft.com/office/powerpoint/2010/main" val="1525803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484784"/>
            <a:ext cx="8784975" cy="5112567"/>
          </a:xfrm>
        </p:spPr>
        <p:txBody>
          <a:bodyPr>
            <a:normAutofit lnSpcReduction="10000"/>
          </a:bodyPr>
          <a:lstStyle/>
          <a:p>
            <a:r>
              <a:rPr lang="sq-AL" dirty="0"/>
              <a:t>Yadroning fermentlari giston emas oqsillardan tashkil topgan. Yadroning nuklein kislotalar metabolizmida qatnashuvchi fermentlari eng muhimlaridir. Ularga DNKni sintezini amalga oshiruvchi DNK-polimeraza kiradi. RNK-polimeraza esa DNK bilan shuningdek, fermentlardan nukleozionrifosfataza va gistonatsetilazalarga ham bog’liqdir. </a:t>
            </a:r>
            <a:endParaRPr lang="ru-RU" dirty="0"/>
          </a:p>
          <a:p>
            <a:r>
              <a:rPr lang="sq-AL" dirty="0"/>
              <a:t>Yadroda nukleozitlarni metabolizmi bilan bog’lik bo’lgan adenozin dezaminaza, nukleozitfosfarilaza va guanazalar ayniqsa ko’p topiladi. Yadroda yana eruvchi glikoliz fermentlaridan aldolaza, yenulaza, piruvatkinaza va 3-glitseraldegitfosfat degidrogenazalar uchraydi. Bu fermentlarni bo’lishi ATFni yadroda hosil bo’lishini asosiy yo’li glikolitik aktivlikdan kelib chiqadi deb xulosa chiqarishga asos bo’ladi.</a:t>
            </a:r>
            <a:endParaRPr lang="ru-RU" dirty="0"/>
          </a:p>
          <a:p>
            <a:endParaRPr lang="ru-RU" dirty="0"/>
          </a:p>
        </p:txBody>
      </p:sp>
      <p:sp>
        <p:nvSpPr>
          <p:cNvPr id="2" name="Заголовок 1"/>
          <p:cNvSpPr>
            <a:spLocks noGrp="1"/>
          </p:cNvSpPr>
          <p:nvPr>
            <p:ph type="title"/>
          </p:nvPr>
        </p:nvSpPr>
        <p:spPr>
          <a:xfrm>
            <a:off x="899592" y="570156"/>
            <a:ext cx="7545161" cy="482580"/>
          </a:xfrm>
        </p:spPr>
        <p:txBody>
          <a:bodyPr/>
          <a:lstStyle/>
          <a:p>
            <a:r>
              <a:rPr lang="sq-AL" sz="3200" b="1" dirty="0"/>
              <a:t>Yadroning </a:t>
            </a:r>
            <a:r>
              <a:rPr lang="sq-AL" sz="3200" b="1" dirty="0" smtClean="0"/>
              <a:t>fermentlari</a:t>
            </a:r>
            <a:endParaRPr lang="ru-RU" sz="3200" dirty="0"/>
          </a:p>
        </p:txBody>
      </p:sp>
    </p:spTree>
    <p:extLst>
      <p:ext uri="{BB962C8B-B14F-4D97-AF65-F5344CB8AC3E}">
        <p14:creationId xmlns:p14="http://schemas.microsoft.com/office/powerpoint/2010/main" val="16529237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2109194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18197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1871130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590346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a:p>
        </p:txBody>
      </p:sp>
    </p:spTree>
    <p:extLst>
      <p:ext uri="{BB962C8B-B14F-4D97-AF65-F5344CB8AC3E}">
        <p14:creationId xmlns:p14="http://schemas.microsoft.com/office/powerpoint/2010/main" val="2488583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sp>
        <p:nvSpPr>
          <p:cNvPr id="2" name="Заголовок 1"/>
          <p:cNvSpPr>
            <a:spLocks noGrp="1"/>
          </p:cNvSpPr>
          <p:nvPr>
            <p:ph type="title"/>
          </p:nvPr>
        </p:nvSpPr>
        <p:spPr/>
        <p:txBody>
          <a:bodyPr/>
          <a:lstStyle/>
          <a:p>
            <a:endParaRPr lang="ru-RU" dirty="0"/>
          </a:p>
        </p:txBody>
      </p:sp>
    </p:spTree>
    <p:extLst>
      <p:ext uri="{BB962C8B-B14F-4D97-AF65-F5344CB8AC3E}">
        <p14:creationId xmlns:p14="http://schemas.microsoft.com/office/powerpoint/2010/main" val="32443384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115</TotalTime>
  <Words>278</Words>
  <Application>Microsoft Office PowerPoint</Application>
  <PresentationFormat>Экран (4:3)</PresentationFormat>
  <Paragraphs>31</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Твердый переплет</vt:lpstr>
      <vt:lpstr>Mavzu: Yadro</vt:lpstr>
      <vt:lpstr>Презентация PowerPoint</vt:lpstr>
      <vt:lpstr>Презентация PowerPoint</vt:lpstr>
      <vt:lpstr> Yadroning shakli, soni va</vt:lpstr>
      <vt:lpstr> Yadro-sitoplazma munosabati  </vt:lpstr>
      <vt:lpstr>Yadro qobig’i</vt:lpstr>
      <vt:lpstr>Bu teshiklar orqali karioplazma sitoplazma bilan bevosita kontakt (aloqada) da bo’ladi. Teshiklar oruali ancha katta molekulali nukleozitlar, nukleotidlar, aminokislota va oqsillar oson o’ta oladi. Shunday qilib, sitoplazma va yadro o’rtasida aktiv almashinuv amalga oshadi. </vt:lpstr>
      <vt:lpstr>Yadroning  kimyoviy tuzilishini biladi </vt:lpstr>
      <vt:lpstr>Yadroning fermentlari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Yadro</dc:title>
  <dc:creator>Acer</dc:creator>
  <cp:lastModifiedBy>Nodira</cp:lastModifiedBy>
  <cp:revision>8</cp:revision>
  <dcterms:created xsi:type="dcterms:W3CDTF">2017-11-23T11:16:33Z</dcterms:created>
  <dcterms:modified xsi:type="dcterms:W3CDTF">2018-11-15T02:57:18Z</dcterms:modified>
</cp:coreProperties>
</file>